
<file path=[Content_Types].xml><?xml version="1.0" encoding="utf-8"?>
<Types xmlns="http://schemas.openxmlformats.org/package/2006/content-types">
  <Default Extension="wmv" ContentType="video/unknown"/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customXml/itemProps1.xml" ContentType="application/vnd.openxmlformats-officedocument.customXmlPropertie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11.xml" ContentType="application/vnd.openxmlformats-officedocument.presentationml.slideLayout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media/audio1.bin" ContentType="audio/unknown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theme/themeOverride1.xml" ContentType="application/vnd.openxmlformats-officedocument.themeOverride+xml"/>
  <Override PartName="/ppt/viewProps.xml" ContentType="application/vnd.openxmlformats-officedocument.presentationml.viewProps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72" r:id="rId2"/>
  </p:sldMasterIdLst>
  <p:notesMasterIdLst>
    <p:notesMasterId r:id="rId23"/>
  </p:notesMasterIdLst>
  <p:sldIdLst>
    <p:sldId id="261" r:id="rId3"/>
    <p:sldId id="258" r:id="rId4"/>
    <p:sldId id="259" r:id="rId5"/>
    <p:sldId id="260" r:id="rId6"/>
    <p:sldId id="276" r:id="rId7"/>
    <p:sldId id="277" r:id="rId8"/>
    <p:sldId id="278" r:id="rId9"/>
    <p:sldId id="263" r:id="rId10"/>
    <p:sldId id="274" r:id="rId11"/>
    <p:sldId id="267" r:id="rId12"/>
    <p:sldId id="268" r:id="rId13"/>
    <p:sldId id="275" r:id="rId14"/>
    <p:sldId id="269" r:id="rId15"/>
    <p:sldId id="270" r:id="rId16"/>
    <p:sldId id="271" r:id="rId17"/>
    <p:sldId id="283" r:id="rId18"/>
    <p:sldId id="284" r:id="rId19"/>
    <p:sldId id="280" r:id="rId20"/>
    <p:sldId id="281" r:id="rId21"/>
    <p:sldId id="273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howGuides="1">
      <p:cViewPr varScale="1">
        <p:scale>
          <a:sx n="98" d="100"/>
          <a:sy n="98" d="100"/>
        </p:scale>
        <p:origin x="-456" y="-112"/>
      </p:cViewPr>
      <p:guideLst>
        <p:guide orient="horz" pos="2160"/>
        <p:guide pos="2880"/>
        <p:guide pos="144"/>
        <p:guide pos="561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notesMaster" Target="notesMasters/notes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customXml" Target="../customXml/item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NULL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2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Paper</a:t>
            </a:r>
            <a:r>
              <a:rPr lang="en-US" baseline="0" dirty="0" smtClean="0"/>
              <a:t> Towel Testing</a:t>
            </a:r>
            <a:r>
              <a:rPr lang="en-US" dirty="0" smtClean="0"/>
              <a:t> </a:t>
            </a:r>
            <a:endParaRPr lang="en-US" dirty="0"/>
          </a:p>
        </c:rich>
      </c:tx>
      <c:layout/>
    </c:title>
    <c:plotArea>
      <c:layout>
        <c:manualLayout>
          <c:layoutTarget val="inner"/>
          <c:xMode val="edge"/>
          <c:yMode val="edge"/>
          <c:x val="0.149362396773574"/>
          <c:y val="0.249305555555556"/>
          <c:w val="0.801857115421548"/>
          <c:h val="0.679028051181102"/>
        </c:manualLayout>
      </c:layout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Bubble Wrap</c:v>
                </c:pt>
              </c:strCache>
            </c:strRef>
          </c:tx>
          <c:dLbls>
            <c:showVal val="1"/>
          </c:dLbls>
          <c:cat>
            <c:strRef>
              <c:f>Sheet1!$A$2</c:f>
              <c:strCache>
                <c:ptCount val="1"/>
                <c:pt idx="0">
                  <c:v>Different Surfaces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3.0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Sandpaper</c:v>
                </c:pt>
              </c:strCache>
            </c:strRef>
          </c:tx>
          <c:dLbls>
            <c:showVal val="1"/>
          </c:dLbls>
          <c:cat>
            <c:strRef>
              <c:f>Sheet1!$A$2</c:f>
              <c:strCache>
                <c:ptCount val="1"/>
                <c:pt idx="0">
                  <c:v>Different Surfaces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5.0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Carpet Remnant</c:v>
                </c:pt>
              </c:strCache>
            </c:strRef>
          </c:tx>
          <c:dLbls>
            <c:showVal val="1"/>
          </c:dLbls>
          <c:cat>
            <c:strRef>
              <c:f>Sheet1!$A$2</c:f>
              <c:strCache>
                <c:ptCount val="1"/>
                <c:pt idx="0">
                  <c:v>Different Surfaces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6.0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Shelf Grip</c:v>
                </c:pt>
              </c:strCache>
            </c:strRef>
          </c:tx>
          <c:dLbls>
            <c:showVal val="1"/>
          </c:dLbls>
          <c:cat>
            <c:strRef>
              <c:f>Sheet1!$A$2</c:f>
              <c:strCache>
                <c:ptCount val="1"/>
                <c:pt idx="0">
                  <c:v>Different Surfaces</c:v>
                </c:pt>
              </c:strCache>
            </c:strRef>
          </c:cat>
          <c:val>
            <c:numRef>
              <c:f>Sheet1!$E$2</c:f>
              <c:numCache>
                <c:formatCode>General</c:formatCode>
                <c:ptCount val="1"/>
                <c:pt idx="0">
                  <c:v>2.0</c:v>
                </c:pt>
              </c:numCache>
            </c:numRef>
          </c:val>
        </c:ser>
        <c:dLbls>
          <c:showVal val="1"/>
        </c:dLbls>
        <c:axId val="485393912"/>
        <c:axId val="453497112"/>
      </c:barChart>
      <c:catAx>
        <c:axId val="485393912"/>
        <c:scaling>
          <c:orientation val="minMax"/>
        </c:scaling>
        <c:delete val="1"/>
        <c:axPos val="b"/>
        <c:numFmt formatCode="General" sourceLinked="1"/>
        <c:tickLblPos val="nextTo"/>
        <c:crossAx val="453497112"/>
        <c:crosses val="autoZero"/>
        <c:auto val="1"/>
        <c:lblAlgn val="ctr"/>
        <c:lblOffset val="100"/>
      </c:catAx>
      <c:valAx>
        <c:axId val="453497112"/>
        <c:scaling>
          <c:orientation val="minMax"/>
        </c:scaling>
        <c:axPos val="l"/>
        <c:majorGridlines/>
        <c:numFmt formatCode="General" sourceLinked="1"/>
        <c:tickLblPos val="nextTo"/>
        <c:crossAx val="485393912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en-US"/>
    </a:p>
  </c:txPr>
  <c:externalData r:id="rId2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69AD3F-AFF7-964A-BD30-F57B9ED48F0F}" type="datetimeFigureOut">
              <a:rPr lang="en-US" smtClean="0"/>
              <a:pPr/>
              <a:t>1/28/14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91F624-1EFD-0443-810B-E245E410F9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23235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Notice:  This question</a:t>
            </a:r>
            <a:r>
              <a:rPr lang="en-US" baseline="0" dirty="0" smtClean="0"/>
              <a:t> is a good question which would allow students to go through the scientific process manipulating only one variable; the type of diaper.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This problem would allow the student to design a solution and test its effectiveness.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91F624-1EFD-0443-810B-E245E410F9EC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29150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DD6B7F1-1BC9-C84B-A42B-40B35AB501DA}" type="slidenum">
              <a:rPr lang="en-US" sz="1200"/>
              <a:pPr/>
              <a:t>16</a:t>
            </a:fld>
            <a:endParaRPr lang="en-US" sz="1200"/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75CFFED-1C13-844C-9F1F-BD12DD67E86A}" type="slidenum">
              <a:rPr lang="en-US" sz="1200"/>
              <a:pPr/>
              <a:t>17</a:t>
            </a:fld>
            <a:endParaRPr lang="en-US" sz="1200"/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C6F2C8A-97FB-B34E-966B-3CFB878AABA2}" type="slidenum">
              <a:rPr lang="en-US" sz="1200"/>
              <a:pPr/>
              <a:t>18</a:t>
            </a:fld>
            <a:endParaRPr lang="en-US" sz="1200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9E82CA5-F3AB-984B-8630-267C1B126020}" type="slidenum">
              <a:rPr lang="en-US" sz="1200"/>
              <a:pPr/>
              <a:t>19</a:t>
            </a:fld>
            <a:endParaRPr lang="en-US" sz="1200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media" Target="../media/media1.wmv"/><Relationship Id="rId4" Type="http://schemas.openxmlformats.org/officeDocument/2006/relationships/image" Target="../media/image1.png"/><Relationship Id="rId1" Type="http://schemas.openxmlformats.org/officeDocument/2006/relationships/video" Target="../media/media1.wmv"/><Relationship Id="rId2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/>
              <a:pPr/>
              <a:t>1/28/14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779286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/>
              <a:pPr/>
              <a:t>1/28/14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04399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/>
              <a:pPr/>
              <a:t>1/28/14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61518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/>
              <a:pPr/>
              <a:t>1/28/14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51478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/>
              <a:pPr/>
              <a:t>1/28/14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Glowing tech background 3d ,LO2.wmv">
            <a:hlinkClick r:id="" action="ppaction://media"/>
          </p:cNvPr>
          <p:cNvPicPr/>
          <p:nvPr userDrawn="1">
            <a:videoFile r:link="rId1"/>
            <p:extLst>
              <p:ext uri="{DAA4B4D4-6D71-4841-9C94-3DE7FCFB9230}">
                <p14:medi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3"/>
              </p:ext>
            </p:extLst>
          </p:nvPr>
        </p:nvPicPr>
        <p:blipFill rotWithShape="1">
          <a:blip r:embed="rId4"/>
          <a:srcRect l="25555" r="7778"/>
          <a:stretch/>
        </p:blipFill>
        <p:spPr>
          <a:xfrm>
            <a:off x="4495800" y="1368911"/>
            <a:ext cx="3888889" cy="3888889"/>
          </a:xfrm>
          <a:prstGeom prst="roundRect">
            <a:avLst>
              <a:gd name="adj" fmla="val 8644"/>
            </a:avLst>
          </a:prstGeom>
          <a:ln>
            <a:noFill/>
          </a:ln>
          <a:effectLst>
            <a:reflection blurRad="6350" stA="15000" endPos="50000" dist="635000" dir="5400000" sy="-100000" algn="bl" rotWithShape="0"/>
          </a:effectLst>
          <a:scene3d>
            <a:camera prst="perspectiveRelaxed" fov="6900000">
              <a:rot lat="23995" lon="3210004" rev="21299988"/>
            </a:camera>
            <a:lightRig rig="chilly" dir="t"/>
          </a:scene3d>
          <a:sp3d extrusionH="635000" prstMaterial="powder">
            <a:bevelT w="0" h="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34912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/>
              <a:pPr/>
              <a:t>1/28/14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96239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/>
              <a:pPr/>
              <a:t>1/28/14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95746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/>
              <a:pPr/>
              <a:t>1/28/14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65238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/>
              <a:pPr/>
              <a:t>1/28/14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3852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/>
              <a:pPr/>
              <a:t>1/28/14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31828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/>
              <a:pPr/>
              <a:t>1/28/14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92624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68D13-5EF5-42B0-A8BE-ADA17887028F}" type="datetimeFigureOut">
              <a:rPr lang="en-US" smtClean="0"/>
              <a:pPr/>
              <a:t>1/28/14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C8AA99-7238-42D3-B68A-A4E1B56FEE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6098660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chart" Target="../charts/char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audio" Target="../media/audio1.bin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38100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STEM Fair </a:t>
            </a:r>
            <a:r>
              <a:rPr lang="en-US" smtClean="0"/>
              <a:t>Information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(sample)	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105400"/>
            <a:ext cx="6400800" cy="762000"/>
          </a:xfrm>
        </p:spPr>
        <p:txBody>
          <a:bodyPr/>
          <a:lstStyle/>
          <a:p>
            <a:r>
              <a:rPr lang="en-US" dirty="0" smtClean="0"/>
              <a:t>Elementary School</a:t>
            </a:r>
            <a:endParaRPr lang="en-US" dirty="0"/>
          </a:p>
        </p:txBody>
      </p:sp>
      <p:pic>
        <p:nvPicPr>
          <p:cNvPr id="4" name="Content Placeholder 5"/>
          <p:cNvPicPr>
            <a:picLocks noChangeAspect="1"/>
          </p:cNvPicPr>
          <p:nvPr/>
        </p:nvPicPr>
        <p:blipFill>
          <a:blip r:embed="rId2"/>
          <a:srcRect l="1607" r="1607"/>
          <a:stretch>
            <a:fillRect/>
          </a:stretch>
        </p:blipFill>
        <p:spPr>
          <a:xfrm>
            <a:off x="1600200" y="457200"/>
            <a:ext cx="5715000" cy="31430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90249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Question/Problem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525963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  <a:p>
            <a:r>
              <a:rPr lang="en-US" i="1" dirty="0" smtClean="0"/>
              <a:t>Problem I am going to solve</a:t>
            </a:r>
            <a:r>
              <a:rPr lang="en-US" dirty="0" smtClean="0"/>
              <a:t>:  “I am constantly losing things out of my pant pockets.  How can I create a pant pocket that keeps items inside?”</a:t>
            </a:r>
          </a:p>
          <a:p>
            <a:pPr lvl="1"/>
            <a:r>
              <a:rPr lang="en-US" dirty="0" smtClean="0"/>
              <a:t>This investigation has the student design/engineer something and then test it to help them solve their problem. 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i="1" dirty="0"/>
              <a:t>Question I am going to answer</a:t>
            </a:r>
            <a:r>
              <a:rPr lang="en-US" dirty="0"/>
              <a:t>: “Which brand of diaper is the most absorbent?”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4724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Hypotheses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i="1" dirty="0" smtClean="0"/>
              <a:t>Question:  </a:t>
            </a:r>
            <a:r>
              <a:rPr lang="en-US" sz="4000" b="1" u="sng" dirty="0" smtClean="0"/>
              <a:t>If</a:t>
            </a:r>
            <a:r>
              <a:rPr lang="en-US" b="1" dirty="0" smtClean="0"/>
              <a:t> </a:t>
            </a:r>
            <a:r>
              <a:rPr lang="en-US" dirty="0" smtClean="0"/>
              <a:t>I put 30 mL of water in the </a:t>
            </a:r>
            <a:r>
              <a:rPr lang="en-US" dirty="0" err="1" smtClean="0"/>
              <a:t>Huggies</a:t>
            </a:r>
            <a:r>
              <a:rPr lang="en-US" dirty="0" smtClean="0"/>
              <a:t> diaper, </a:t>
            </a:r>
            <a:r>
              <a:rPr lang="en-US" sz="4000" b="1" u="sng" dirty="0" smtClean="0"/>
              <a:t>then</a:t>
            </a:r>
            <a:r>
              <a:rPr lang="en-US" dirty="0" smtClean="0"/>
              <a:t> it will absorb the most water </a:t>
            </a:r>
            <a:r>
              <a:rPr lang="en-US" sz="4000" b="1" u="sng" dirty="0" smtClean="0"/>
              <a:t>because</a:t>
            </a:r>
            <a:r>
              <a:rPr lang="en-US" dirty="0" smtClean="0"/>
              <a:t> </a:t>
            </a:r>
            <a:r>
              <a:rPr lang="en-US" dirty="0" err="1" smtClean="0"/>
              <a:t>Huggies</a:t>
            </a:r>
            <a:r>
              <a:rPr lang="en-US" dirty="0" smtClean="0"/>
              <a:t> diapers have an extra layer of </a:t>
            </a:r>
            <a:r>
              <a:rPr lang="en-US" dirty="0" err="1" smtClean="0"/>
              <a:t>polyfiber</a:t>
            </a:r>
            <a:r>
              <a:rPr lang="en-US" dirty="0" smtClean="0"/>
              <a:t> material.</a:t>
            </a:r>
          </a:p>
          <a:p>
            <a:endParaRPr lang="en-US" i="1" dirty="0"/>
          </a:p>
          <a:p>
            <a:r>
              <a:rPr lang="en-US" i="1" dirty="0" smtClean="0"/>
              <a:t>Problem:  </a:t>
            </a:r>
            <a:r>
              <a:rPr lang="en-US" sz="4000" b="1" u="sng" dirty="0" smtClean="0"/>
              <a:t>If</a:t>
            </a:r>
            <a:r>
              <a:rPr lang="en-US" b="1" dirty="0" smtClean="0"/>
              <a:t> </a:t>
            </a:r>
            <a:r>
              <a:rPr lang="en-US" dirty="0" smtClean="0"/>
              <a:t>I create a magnetic pocket casing, </a:t>
            </a:r>
            <a:r>
              <a:rPr lang="en-US" sz="4000" b="1" u="sng" dirty="0" smtClean="0"/>
              <a:t>then</a:t>
            </a:r>
            <a:r>
              <a:rPr lang="en-US" dirty="0" smtClean="0"/>
              <a:t> I will lose fewer items out of my pockets </a:t>
            </a:r>
            <a:r>
              <a:rPr lang="en-US" sz="4000" b="1" u="sng" dirty="0" smtClean="0"/>
              <a:t>because</a:t>
            </a:r>
            <a:r>
              <a:rPr lang="en-US" dirty="0" smtClean="0"/>
              <a:t> magnets provide a tight seal due to their characteristics.</a:t>
            </a:r>
          </a:p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69557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Putting It Into Action: Procedure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5486400" cy="52578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The purpose of the procedure is so other scientists and engineers can replicate your investigation. DETAIL, DETAIL, DETAIL.</a:t>
            </a:r>
          </a:p>
          <a:p>
            <a:r>
              <a:rPr lang="en-US" dirty="0" smtClean="0"/>
              <a:t>Make sure to share all steps completed during the investigation and/or design of the solution. </a:t>
            </a:r>
          </a:p>
          <a:p>
            <a:r>
              <a:rPr lang="en-US" dirty="0" smtClean="0"/>
              <a:t>It is okay if you begin your procedure and realize you may need to change something. This happens to scientists and engineers all the time. </a:t>
            </a:r>
            <a:endParaRPr lang="en-US" dirty="0"/>
          </a:p>
        </p:txBody>
      </p:sp>
      <p:pic>
        <p:nvPicPr>
          <p:cNvPr id="4" name="Picture 3" descr="Unknown-2.jpeg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715000" y="1447800"/>
            <a:ext cx="3048000" cy="20335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10874182605_71fe8c0de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638800" y="4038600"/>
            <a:ext cx="3146396" cy="20955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843930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Variables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 smtClean="0"/>
              <a:t>A variable is a fancy word for things that you will be changing or keeping the same throughout your investigation.  There are 3 types of variables: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u="sng" dirty="0" smtClean="0"/>
              <a:t>Independent</a:t>
            </a:r>
            <a:r>
              <a:rPr lang="en-US" sz="2800" dirty="0" smtClean="0"/>
              <a:t>: The variable that will be changed</a:t>
            </a:r>
          </a:p>
          <a:p>
            <a:r>
              <a:rPr lang="en-US" sz="2800" u="sng" dirty="0" smtClean="0"/>
              <a:t>Dependent</a:t>
            </a:r>
            <a:r>
              <a:rPr lang="en-US" sz="2800" dirty="0" smtClean="0"/>
              <a:t>: The variable that will show an effect</a:t>
            </a:r>
          </a:p>
          <a:p>
            <a:r>
              <a:rPr lang="en-US" sz="2800" u="sng" dirty="0" smtClean="0"/>
              <a:t>Constants</a:t>
            </a:r>
            <a:r>
              <a:rPr lang="en-US" sz="2800" dirty="0" smtClean="0"/>
              <a:t>: All the things that will be kept the same throughout the investigation to make sure it’s valid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30989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Example Variables for Diaper Question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Independent: different brand of diapers that are being tested (</a:t>
            </a:r>
            <a:r>
              <a:rPr lang="en-US" dirty="0" err="1" smtClean="0"/>
              <a:t>Huggies</a:t>
            </a:r>
            <a:r>
              <a:rPr lang="en-US" dirty="0" smtClean="0"/>
              <a:t>, Pampers, Luvs)</a:t>
            </a:r>
          </a:p>
          <a:p>
            <a:endParaRPr lang="en-US" dirty="0"/>
          </a:p>
          <a:p>
            <a:r>
              <a:rPr lang="en-US" dirty="0" smtClean="0"/>
              <a:t>Dependent: the amount of water absorbed (measuring using mL) by each brand of diaper</a:t>
            </a:r>
          </a:p>
          <a:p>
            <a:endParaRPr lang="en-US" dirty="0"/>
          </a:p>
          <a:p>
            <a:r>
              <a:rPr lang="en-US" dirty="0" smtClean="0"/>
              <a:t>Constants: temperature of the water, location in the diaper in which water is poured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23943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Example Variables for </a:t>
            </a:r>
            <a:br>
              <a:rPr lang="en-US" dirty="0" smtClean="0"/>
            </a:br>
            <a:r>
              <a:rPr lang="en-US" dirty="0" smtClean="0"/>
              <a:t>Pant Pocket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Independent: different types of materials tested to create the pocket casing</a:t>
            </a:r>
          </a:p>
          <a:p>
            <a:endParaRPr lang="en-US" dirty="0"/>
          </a:p>
          <a:p>
            <a:r>
              <a:rPr lang="en-US" dirty="0" smtClean="0"/>
              <a:t>Dependent: the number of shakes the pant pocket can withstand before losing its contents</a:t>
            </a:r>
          </a:p>
          <a:p>
            <a:endParaRPr lang="en-US" dirty="0"/>
          </a:p>
          <a:p>
            <a:r>
              <a:rPr lang="en-US" dirty="0" smtClean="0"/>
              <a:t>Constants: same pair of pants and sized pocket, same items placed in the pocket casing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88112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228600"/>
            <a:ext cx="7772400" cy="11430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US" cap="none" dirty="0" smtClean="0">
                <a:ea typeface="ＭＳ Ｐゴシック" charset="0"/>
                <a:cs typeface="ＭＳ Ｐゴシック" charset="0"/>
              </a:rPr>
              <a:t>Collecting Data</a:t>
            </a:r>
            <a:endParaRPr lang="en-US" cap="none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40962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685800" y="1752600"/>
            <a:ext cx="7315200" cy="1752600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charset="0"/>
                <a:cs typeface="AnkeSans" charset="0"/>
              </a:rPr>
              <a:t>As you investigate your problem be sure to collect data using a chart or table in your log or plan book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charset="0"/>
                <a:cs typeface="AnkeSans" charset="0"/>
              </a:rPr>
              <a:t>This will help you draw conclusions when you are finished with your experiment</a:t>
            </a:r>
            <a:endParaRPr lang="en-US" sz="2800" dirty="0"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 descr="phot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971800" y="3962400"/>
            <a:ext cx="3352800" cy="25146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94924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609600"/>
            <a:ext cx="7772400" cy="15240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US" sz="3800" cap="none" dirty="0" smtClean="0">
                <a:ea typeface="ＭＳ Ｐゴシック" charset="0"/>
                <a:cs typeface="ＭＳ Ｐゴシック" charset="0"/>
              </a:rPr>
              <a:t>Graphing Results: </a:t>
            </a:r>
            <a:br>
              <a:rPr lang="en-US" sz="3800" cap="none" dirty="0" smtClean="0">
                <a:ea typeface="ＭＳ Ｐゴシック" charset="0"/>
                <a:cs typeface="ＭＳ Ｐゴシック" charset="0"/>
              </a:rPr>
            </a:br>
            <a:r>
              <a:rPr lang="en-US" sz="3800" cap="none" dirty="0" smtClean="0">
                <a:ea typeface="ＭＳ Ｐゴシック" charset="0"/>
                <a:cs typeface="ＭＳ Ｐゴシック" charset="0"/>
              </a:rPr>
              <a:t>Communicating Our Data</a:t>
            </a:r>
            <a:endParaRPr lang="en-US" sz="3800" cap="none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762000" y="2438400"/>
            <a:ext cx="44958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Marker Felt" charset="0"/>
              </a:rPr>
              <a:t>Types of Graphs: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Marker Felt" charset="0"/>
              </a:rPr>
              <a:t>Bar-  Compares different things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Marker Felt" charset="0"/>
              </a:rPr>
              <a:t>Line-  Shows progress over time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Marker Felt" charset="0"/>
              </a:rPr>
              <a:t>Circle- Parts of a Whole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endParaRPr lang="en-US" dirty="0" smtClean="0">
              <a:effectLst>
                <a:outerShdw blurRad="38100" dist="38100" dir="2700000" algn="tl">
                  <a:srgbClr val="DDDDDD"/>
                </a:outerShdw>
              </a:effectLst>
              <a:latin typeface="+mn-lt"/>
              <a:ea typeface="Marker Felt" charset="0"/>
            </a:endParaRP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Marker Felt" charset="0"/>
              </a:rPr>
              <a:t>Make sure title and subtitles are labeled.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endParaRPr lang="en-US" sz="1600" dirty="0" smtClean="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nkeSans" charset="0"/>
              <a:cs typeface="AnkeSans" charset="0"/>
            </a:endParaRPr>
          </a:p>
        </p:txBody>
      </p:sp>
      <p:graphicFrame>
        <p:nvGraphicFramePr>
          <p:cNvPr id="5" name="Chart Placeholder 8"/>
          <p:cNvGraphicFramePr>
            <a:graphicFrameLocks/>
          </p:cNvGraphicFramePr>
          <p:nvPr/>
        </p:nvGraphicFramePr>
        <p:xfrm>
          <a:off x="5791200" y="2057400"/>
          <a:ext cx="3124200" cy="36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3012" name="TextBox 9"/>
          <p:cNvSpPr txBox="1">
            <a:spLocks noChangeArrowheads="1"/>
          </p:cNvSpPr>
          <p:nvPr/>
        </p:nvSpPr>
        <p:spPr bwMode="auto">
          <a:xfrm rot="-5400000">
            <a:off x="4223544" y="4114006"/>
            <a:ext cx="274320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/>
              <a:t>Number of paper towels </a:t>
            </a:r>
          </a:p>
        </p:txBody>
      </p:sp>
      <p:sp>
        <p:nvSpPr>
          <p:cNvPr id="43013" name="TextBox 8"/>
          <p:cNvSpPr txBox="1">
            <a:spLocks noChangeArrowheads="1"/>
          </p:cNvSpPr>
          <p:nvPr/>
        </p:nvSpPr>
        <p:spPr bwMode="auto">
          <a:xfrm>
            <a:off x="6324600" y="5638800"/>
            <a:ext cx="2514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/>
              <a:t>Number of Ounces Absorbed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252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7772400" cy="11430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US" sz="4000" dirty="0"/>
              <a:t>Conclusion and Abstract: </a:t>
            </a:r>
            <a:br>
              <a:rPr lang="en-US" sz="4000" dirty="0"/>
            </a:br>
            <a:r>
              <a:rPr lang="en-US" sz="4000" dirty="0"/>
              <a:t>Putting It All Together</a:t>
            </a:r>
            <a:endParaRPr lang="en-US" sz="3800" cap="none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762000" y="1600200"/>
            <a:ext cx="7543800" cy="4953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chemeClr val="accent1"/>
              </a:buClr>
              <a:buSzPct val="80000"/>
              <a:buFont typeface="Wingdings" charset="0"/>
              <a:buChar char="n"/>
              <a:defRPr/>
            </a:pPr>
            <a:r>
              <a:rPr lang="en-US" dirty="0" smtClean="0">
                <a:solidFill>
                  <a:srgbClr val="FFFFFF"/>
                </a:solidFill>
                <a:latin typeface="+mn-lt"/>
                <a:cs typeface="Marker Felt" charset="0"/>
              </a:rPr>
              <a:t>What did you learn from the experiment?</a:t>
            </a:r>
          </a:p>
          <a:p>
            <a:pPr eaLnBrk="1" hangingPunct="1">
              <a:lnSpc>
                <a:spcPct val="90000"/>
              </a:lnSpc>
              <a:buClr>
                <a:schemeClr val="accent1"/>
              </a:buClr>
              <a:buSzPct val="80000"/>
              <a:buFont typeface="Wingdings" charset="0"/>
              <a:buChar char="n"/>
              <a:defRPr/>
            </a:pPr>
            <a:endParaRPr lang="en-US" dirty="0" smtClean="0">
              <a:solidFill>
                <a:srgbClr val="FFFFFF"/>
              </a:solidFill>
              <a:latin typeface="+mn-lt"/>
              <a:cs typeface="Marker Felt" charset="0"/>
            </a:endParaRPr>
          </a:p>
          <a:p>
            <a:pPr eaLnBrk="1" hangingPunct="1">
              <a:lnSpc>
                <a:spcPct val="90000"/>
              </a:lnSpc>
              <a:buClr>
                <a:schemeClr val="accent1"/>
              </a:buClr>
              <a:buSzPct val="80000"/>
              <a:buFont typeface="Wingdings" charset="0"/>
              <a:buChar char="n"/>
              <a:defRPr/>
            </a:pPr>
            <a:r>
              <a:rPr lang="en-US" dirty="0" smtClean="0">
                <a:solidFill>
                  <a:srgbClr val="FFFFFF"/>
                </a:solidFill>
                <a:latin typeface="+mn-lt"/>
                <a:cs typeface="Marker Felt" charset="0"/>
              </a:rPr>
              <a:t>Did you prove your hypothesis?</a:t>
            </a:r>
          </a:p>
          <a:p>
            <a:pPr lvl="2" eaLnBrk="1" hangingPunct="1">
              <a:lnSpc>
                <a:spcPct val="90000"/>
              </a:lnSpc>
              <a:buClr>
                <a:srgbClr val="FFB267"/>
              </a:buClr>
              <a:buFont typeface="Wingdings" charset="0"/>
              <a:buChar char="n"/>
              <a:defRPr/>
            </a:pPr>
            <a:r>
              <a:rPr lang="en-US" dirty="0" smtClean="0">
                <a:solidFill>
                  <a:srgbClr val="FFFFFF"/>
                </a:solidFill>
                <a:latin typeface="+mn-lt"/>
                <a:cs typeface="Marker Felt" charset="0"/>
              </a:rPr>
              <a:t>Why-why not?</a:t>
            </a:r>
          </a:p>
          <a:p>
            <a:pPr lvl="2" eaLnBrk="1" hangingPunct="1">
              <a:lnSpc>
                <a:spcPct val="90000"/>
              </a:lnSpc>
              <a:buClr>
                <a:srgbClr val="FFB267"/>
              </a:buClr>
              <a:buFont typeface="Wingdings" charset="0"/>
              <a:buChar char="n"/>
              <a:defRPr/>
            </a:pPr>
            <a:endParaRPr lang="en-US" dirty="0" smtClean="0">
              <a:solidFill>
                <a:srgbClr val="FFFFFF"/>
              </a:solidFill>
              <a:latin typeface="+mn-lt"/>
              <a:cs typeface="Marker Felt" charset="0"/>
            </a:endParaRPr>
          </a:p>
          <a:p>
            <a:pPr eaLnBrk="1" hangingPunct="1">
              <a:lnSpc>
                <a:spcPct val="90000"/>
              </a:lnSpc>
              <a:buClr>
                <a:schemeClr val="accent1"/>
              </a:buClr>
              <a:buSzPct val="80000"/>
              <a:buFont typeface="Wingdings" charset="0"/>
              <a:buChar char="n"/>
              <a:defRPr/>
            </a:pPr>
            <a:r>
              <a:rPr lang="en-US" dirty="0" smtClean="0">
                <a:solidFill>
                  <a:srgbClr val="FFFFFF"/>
                </a:solidFill>
                <a:latin typeface="+mn-lt"/>
                <a:cs typeface="Marker Felt" charset="0"/>
              </a:rPr>
              <a:t>What problems did you have?</a:t>
            </a:r>
          </a:p>
          <a:p>
            <a:pPr eaLnBrk="1" hangingPunct="1">
              <a:lnSpc>
                <a:spcPct val="90000"/>
              </a:lnSpc>
              <a:buClr>
                <a:schemeClr val="accent1"/>
              </a:buClr>
              <a:buSzPct val="80000"/>
              <a:buFont typeface="Wingdings" charset="0"/>
              <a:buNone/>
              <a:defRPr/>
            </a:pPr>
            <a:endParaRPr lang="en-US" dirty="0" smtClean="0">
              <a:solidFill>
                <a:srgbClr val="FFFFFF"/>
              </a:solidFill>
              <a:latin typeface="+mn-lt"/>
              <a:cs typeface="Marker Felt" charset="0"/>
            </a:endParaRPr>
          </a:p>
          <a:p>
            <a:pPr eaLnBrk="1" hangingPunct="1">
              <a:lnSpc>
                <a:spcPct val="90000"/>
              </a:lnSpc>
              <a:buClr>
                <a:schemeClr val="accent1"/>
              </a:buClr>
              <a:buSzPct val="80000"/>
              <a:buFont typeface="Wingdings" charset="0"/>
              <a:buChar char="n"/>
              <a:defRPr/>
            </a:pPr>
            <a:r>
              <a:rPr lang="en-US" dirty="0" smtClean="0">
                <a:solidFill>
                  <a:srgbClr val="FFFFFF"/>
                </a:solidFill>
                <a:latin typeface="+mn-lt"/>
                <a:cs typeface="Marker Felt" charset="0"/>
              </a:rPr>
              <a:t>How is it applicable to real life?</a:t>
            </a:r>
          </a:p>
          <a:p>
            <a:pPr eaLnBrk="1" hangingPunct="1">
              <a:lnSpc>
                <a:spcPct val="90000"/>
              </a:lnSpc>
              <a:buClr>
                <a:schemeClr val="accent1"/>
              </a:buClr>
              <a:buSzPct val="80000"/>
              <a:buFont typeface="Wingdings" charset="0"/>
              <a:buNone/>
              <a:defRPr/>
            </a:pPr>
            <a:endParaRPr lang="en-US" dirty="0" smtClean="0">
              <a:solidFill>
                <a:srgbClr val="FFFFFF"/>
              </a:solidFill>
              <a:latin typeface="+mn-lt"/>
              <a:cs typeface="Marker Felt" charset="0"/>
            </a:endParaRPr>
          </a:p>
          <a:p>
            <a:pPr eaLnBrk="1" hangingPunct="1">
              <a:lnSpc>
                <a:spcPct val="90000"/>
              </a:lnSpc>
              <a:buClr>
                <a:schemeClr val="accent1"/>
              </a:buClr>
              <a:buSzPct val="80000"/>
              <a:buFont typeface="Wingdings" charset="0"/>
              <a:buChar char="n"/>
              <a:defRPr/>
            </a:pPr>
            <a:r>
              <a:rPr lang="en-US" dirty="0" smtClean="0">
                <a:solidFill>
                  <a:srgbClr val="FFFFFF"/>
                </a:solidFill>
                <a:latin typeface="+mn-lt"/>
                <a:cs typeface="Modern No. 20" charset="0"/>
              </a:rPr>
              <a:t>What can the results be used for?</a:t>
            </a:r>
          </a:p>
          <a:p>
            <a:pPr eaLnBrk="1" hangingPunct="1">
              <a:lnSpc>
                <a:spcPct val="90000"/>
              </a:lnSpc>
              <a:buClr>
                <a:schemeClr val="accent1"/>
              </a:buClr>
              <a:buSzPct val="80000"/>
              <a:buFont typeface="Wingdings" charset="0"/>
              <a:buChar char="n"/>
              <a:defRPr/>
            </a:pPr>
            <a:endParaRPr lang="en-US" dirty="0" smtClean="0">
              <a:solidFill>
                <a:srgbClr val="FFFFFF"/>
              </a:solidFill>
              <a:latin typeface="+mn-lt"/>
              <a:cs typeface="Modern No. 20" charset="0"/>
            </a:endParaRPr>
          </a:p>
          <a:p>
            <a:pPr eaLnBrk="1" hangingPunct="1">
              <a:lnSpc>
                <a:spcPct val="90000"/>
              </a:lnSpc>
              <a:buClr>
                <a:schemeClr val="accent1"/>
              </a:buClr>
              <a:buSzPct val="80000"/>
              <a:buFont typeface="Wingdings" charset="0"/>
              <a:buChar char="n"/>
              <a:defRPr/>
            </a:pPr>
            <a:r>
              <a:rPr lang="en-US" dirty="0" smtClean="0">
                <a:solidFill>
                  <a:srgbClr val="FFFFFF"/>
                </a:solidFill>
                <a:latin typeface="+mn-lt"/>
                <a:cs typeface="Modern No. 20" charset="0"/>
              </a:rPr>
              <a:t>How can I use the knowledge I have gained from the experiment?</a:t>
            </a:r>
          </a:p>
          <a:p>
            <a:pPr eaLnBrk="1" hangingPunct="1">
              <a:lnSpc>
                <a:spcPct val="90000"/>
              </a:lnSpc>
              <a:buClr>
                <a:schemeClr val="accent1"/>
              </a:buClr>
              <a:buSzPct val="80000"/>
              <a:buFont typeface="Wingdings" charset="0"/>
              <a:buChar char="n"/>
              <a:defRPr/>
            </a:pPr>
            <a:endParaRPr lang="en-US" dirty="0" smtClean="0">
              <a:solidFill>
                <a:srgbClr val="FFFFFF"/>
              </a:solidFill>
              <a:latin typeface="+mn-lt"/>
              <a:cs typeface="Modern No. 20" charset="0"/>
            </a:endParaRPr>
          </a:p>
          <a:p>
            <a:pPr eaLnBrk="1" hangingPunct="1">
              <a:lnSpc>
                <a:spcPct val="90000"/>
              </a:lnSpc>
              <a:buClr>
                <a:schemeClr val="accent1"/>
              </a:buClr>
              <a:buSzPct val="80000"/>
              <a:buFont typeface="Wingdings" charset="0"/>
              <a:buChar char="n"/>
              <a:defRPr/>
            </a:pPr>
            <a:r>
              <a:rPr lang="en-US" dirty="0" smtClean="0">
                <a:solidFill>
                  <a:srgbClr val="FFFFFF"/>
                </a:solidFill>
                <a:latin typeface="+mn-lt"/>
                <a:cs typeface="Modern No. 20" charset="0"/>
              </a:rPr>
              <a:t>What would you do differently next time?</a:t>
            </a:r>
          </a:p>
          <a:p>
            <a:pPr eaLnBrk="1" hangingPunct="1">
              <a:lnSpc>
                <a:spcPct val="90000"/>
              </a:lnSpc>
              <a:buClr>
                <a:schemeClr val="accent1"/>
              </a:buClr>
              <a:buSzPct val="80000"/>
              <a:buFont typeface="Wingdings" charset="0"/>
              <a:buNone/>
              <a:defRPr/>
            </a:pPr>
            <a:endParaRPr lang="en-US" sz="1800" dirty="0" smtClean="0">
              <a:solidFill>
                <a:srgbClr val="000000"/>
              </a:solidFill>
              <a:latin typeface="AnkeSans" charset="0"/>
              <a:cs typeface="Marker Felt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59819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 noChangeArrowheads="1"/>
          </p:cNvSpPr>
          <p:nvPr>
            <p:ph type="title"/>
          </p:nvPr>
        </p:nvSpPr>
        <p:spPr bwMode="auto"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cap="none" dirty="0" smtClean="0">
                <a:ea typeface="ＭＳ Ｐゴシック" charset="0"/>
                <a:cs typeface="ＭＳ Ｐゴシック" charset="0"/>
              </a:rPr>
              <a:t>Safety and Display</a:t>
            </a:r>
            <a:endParaRPr lang="en-US" cap="none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48130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57200" y="1600200"/>
            <a:ext cx="8153400" cy="48736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>
                <a:ea typeface="ＭＳ Ｐゴシック" charset="0"/>
                <a:cs typeface="AnkeSans" charset="0"/>
              </a:rPr>
              <a:t>The following items are not permitted to be displayed with your backboard:</a:t>
            </a:r>
          </a:p>
          <a:p>
            <a:pPr lvl="1" eaLnBrk="1" hangingPunct="1">
              <a:lnSpc>
                <a:spcPct val="90000"/>
              </a:lnSpc>
            </a:pPr>
            <a:endParaRPr lang="en-US" sz="2400" dirty="0">
              <a:ea typeface="ＭＳ Ｐゴシック" charset="0"/>
              <a:cs typeface="AnkeSans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ea typeface="ＭＳ Ｐゴシック" charset="0"/>
                <a:cs typeface="AnkeSans" charset="0"/>
              </a:rPr>
              <a:t>Any glassware including containers that contain liquids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ea typeface="ＭＳ Ｐゴシック" charset="0"/>
                <a:cs typeface="AnkeSans" charset="0"/>
              </a:rPr>
              <a:t>Any sharp items or edges. These could be hazardous to other students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ea typeface="ＭＳ Ｐゴシック" charset="0"/>
                <a:cs typeface="AnkeSans" charset="0"/>
              </a:rPr>
              <a:t>Open flames or anything combustible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ea typeface="ＭＳ Ｐゴシック" charset="0"/>
                <a:cs typeface="AnkeSans" charset="0"/>
              </a:rPr>
              <a:t>Mold regardless if it is in a container (Take Pictures)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ea typeface="ＭＳ Ｐゴシック" charset="0"/>
                <a:cs typeface="AnkeSans" charset="0"/>
              </a:rPr>
              <a:t>No food (human or animal)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ea typeface="ＭＳ Ｐゴシック" charset="0"/>
                <a:cs typeface="AnkeSans" charset="0"/>
              </a:rPr>
              <a:t>There will not be any electricity provided</a:t>
            </a:r>
            <a:endParaRPr lang="en-US" dirty="0">
              <a:ea typeface="ＭＳ Ｐゴシック" charset="0"/>
              <a:cs typeface="AnkeSans" charset="0"/>
            </a:endParaRPr>
          </a:p>
          <a:p>
            <a:pPr lvl="1" eaLnBrk="1" hangingPunct="1">
              <a:lnSpc>
                <a:spcPct val="90000"/>
              </a:lnSpc>
            </a:pPr>
            <a:endParaRPr lang="en-US" dirty="0">
              <a:latin typeface="Century Schoolbook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81208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What is STEM?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4800" dirty="0" smtClean="0"/>
              <a:t>Science</a:t>
            </a:r>
          </a:p>
          <a:p>
            <a:r>
              <a:rPr lang="en-US" sz="4800" dirty="0" smtClean="0"/>
              <a:t>Technology</a:t>
            </a:r>
          </a:p>
          <a:p>
            <a:r>
              <a:rPr lang="en-US" sz="4800" dirty="0" smtClean="0"/>
              <a:t>Engineering</a:t>
            </a:r>
          </a:p>
          <a:p>
            <a:r>
              <a:rPr lang="en-US" sz="4800" dirty="0" smtClean="0"/>
              <a:t>Mathematics</a:t>
            </a:r>
            <a:endParaRPr lang="en-US" sz="4800" dirty="0"/>
          </a:p>
        </p:txBody>
      </p:sp>
      <p:pic>
        <p:nvPicPr>
          <p:cNvPr id="4" name="Picture 3" descr="phot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495800" y="1676400"/>
            <a:ext cx="4368800" cy="3276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9812892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Pasco County Elementary School</a:t>
            </a:r>
            <a:br>
              <a:rPr lang="en-US" dirty="0" smtClean="0"/>
            </a:br>
            <a:r>
              <a:rPr lang="en-US" dirty="0" smtClean="0"/>
              <a:t>S.T.E.M. Fair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Who:  Representatives from each elementary school (Grades 3-5)</a:t>
            </a:r>
          </a:p>
          <a:p>
            <a:endParaRPr lang="en-US" dirty="0"/>
          </a:p>
          <a:p>
            <a:r>
              <a:rPr lang="en-US" dirty="0" smtClean="0"/>
              <a:t>When: Saturday, April 26, 2014</a:t>
            </a:r>
          </a:p>
          <a:p>
            <a:endParaRPr lang="en-US" dirty="0"/>
          </a:p>
          <a:p>
            <a:r>
              <a:rPr lang="en-US" dirty="0" smtClean="0"/>
              <a:t>Where: River Ridge Middle/High School Complex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72740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Why a STEM Fair?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4648200" cy="5410200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Providing students opportunities to make meaningful connections to the real world is critical as we develop the skills, behaviors, and dispositions necessary for college, career, and life readiness.</a:t>
            </a:r>
          </a:p>
          <a:p>
            <a:endParaRPr lang="en-US" sz="2400" dirty="0"/>
          </a:p>
          <a:p>
            <a:r>
              <a:rPr lang="en-US" sz="2400" dirty="0" smtClean="0"/>
              <a:t>Developing a S.T.E.M. (Science, Technology, Engineering, and Mathematics) Fair investigation will provide students the opportunity to use science knowledge and skills just as scientists do in the real world.</a:t>
            </a:r>
            <a:endParaRPr lang="en-US" sz="2400" dirty="0"/>
          </a:p>
        </p:txBody>
      </p:sp>
      <p:pic>
        <p:nvPicPr>
          <p:cNvPr id="6" name="Picture 5" descr="Unknown-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105400" y="2133600"/>
            <a:ext cx="3883166" cy="2590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99679004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Skills used in STEM Fair include: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Writing clearly</a:t>
            </a:r>
          </a:p>
          <a:p>
            <a:r>
              <a:rPr lang="en-US" dirty="0" smtClean="0"/>
              <a:t>Communicating information effectively</a:t>
            </a:r>
          </a:p>
          <a:p>
            <a:r>
              <a:rPr lang="en-US" dirty="0" smtClean="0"/>
              <a:t>Collecting and interpreting data</a:t>
            </a:r>
          </a:p>
          <a:p>
            <a:r>
              <a:rPr lang="en-US" dirty="0" smtClean="0"/>
              <a:t>Using evidence to justify your thinking</a:t>
            </a:r>
          </a:p>
          <a:p>
            <a:r>
              <a:rPr lang="en-US" dirty="0" smtClean="0"/>
              <a:t>Managing time</a:t>
            </a:r>
          </a:p>
          <a:p>
            <a:r>
              <a:rPr lang="en-US" dirty="0" smtClean="0"/>
              <a:t>Providing opportunities to ask “why” leading to the development of an experiment or designing of a solution/innovation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23917982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Supporting your child with STEM Fair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Parents play a critical role in supporting their child throughout the STEM Fair process.</a:t>
            </a:r>
          </a:p>
          <a:p>
            <a:endParaRPr lang="en-US" dirty="0"/>
          </a:p>
          <a:p>
            <a:r>
              <a:rPr lang="en-US" dirty="0" smtClean="0"/>
              <a:t>Be interested, encouraging and positive</a:t>
            </a:r>
          </a:p>
          <a:p>
            <a:endParaRPr lang="en-US" dirty="0" smtClean="0"/>
          </a:p>
          <a:p>
            <a:r>
              <a:rPr lang="en-US" dirty="0" smtClean="0"/>
              <a:t>Supervise and use resources that ensure the SAFETY of both your child and tested organisms.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5302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Try to ask questions </a:t>
            </a:r>
            <a:br>
              <a:rPr lang="en-US" dirty="0" smtClean="0"/>
            </a:br>
            <a:r>
              <a:rPr lang="en-US" dirty="0" smtClean="0"/>
              <a:t>rather than give answers: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Questions help place responsibility on your child.</a:t>
            </a:r>
          </a:p>
          <a:p>
            <a:r>
              <a:rPr lang="en-US" dirty="0" smtClean="0"/>
              <a:t>Questions help explore the dimensions of the problem.</a:t>
            </a:r>
          </a:p>
          <a:p>
            <a:r>
              <a:rPr lang="en-US" dirty="0" smtClean="0"/>
              <a:t>Questions draw solutions from your child.</a:t>
            </a:r>
          </a:p>
          <a:p>
            <a:r>
              <a:rPr lang="en-US" dirty="0" smtClean="0"/>
              <a:t>Questions communicate trust and confidence.</a:t>
            </a:r>
          </a:p>
          <a:p>
            <a:r>
              <a:rPr lang="en-US" dirty="0" smtClean="0"/>
              <a:t>Questions help develop your child’s thinking and problem solving skills.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56844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Guiding Questions: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Why?</a:t>
            </a:r>
          </a:p>
          <a:p>
            <a:r>
              <a:rPr lang="en-US" dirty="0" smtClean="0"/>
              <a:t>How do you know that?</a:t>
            </a:r>
          </a:p>
          <a:p>
            <a:r>
              <a:rPr lang="en-US" dirty="0" smtClean="0"/>
              <a:t>What do you want to happen?</a:t>
            </a:r>
          </a:p>
          <a:p>
            <a:r>
              <a:rPr lang="en-US" dirty="0" smtClean="0"/>
              <a:t>What would happen if…?</a:t>
            </a:r>
          </a:p>
          <a:p>
            <a:r>
              <a:rPr lang="en-US" dirty="0" smtClean="0"/>
              <a:t>What other things could you try?</a:t>
            </a:r>
          </a:p>
          <a:p>
            <a:endParaRPr lang="en-US" dirty="0"/>
          </a:p>
          <a:p>
            <a:r>
              <a:rPr lang="en-US" dirty="0" smtClean="0"/>
              <a:t>Explain or assist in finding resources to explain concepts that are difficult to understand.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44380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0198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Provides clarification and guidance throughout your child’s investigations.</a:t>
            </a:r>
          </a:p>
          <a:p>
            <a:endParaRPr lang="en-US" dirty="0"/>
          </a:p>
          <a:p>
            <a:r>
              <a:rPr lang="en-US" dirty="0" smtClean="0"/>
              <a:t>Helps your child stay organized</a:t>
            </a:r>
          </a:p>
          <a:p>
            <a:endParaRPr lang="en-US" dirty="0"/>
          </a:p>
          <a:p>
            <a:r>
              <a:rPr lang="en-US" dirty="0" smtClean="0"/>
              <a:t>Your child MAY need to keep an </a:t>
            </a:r>
            <a:r>
              <a:rPr lang="en-US" u="sng" dirty="0" smtClean="0"/>
              <a:t>ADDITIONAL</a:t>
            </a:r>
            <a:r>
              <a:rPr lang="en-US" dirty="0" smtClean="0"/>
              <a:t> </a:t>
            </a:r>
            <a:r>
              <a:rPr lang="en-US" u="sng" dirty="0" smtClean="0"/>
              <a:t>project log or journal</a:t>
            </a:r>
            <a:r>
              <a:rPr lang="en-US" dirty="0" smtClean="0"/>
              <a:t>.  This could include dates and notes of everything that is done and read in connection to the investigation.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Content Placeholder 5"/>
          <p:cNvPicPr>
            <a:picLocks noChangeAspect="1"/>
          </p:cNvPicPr>
          <p:nvPr/>
        </p:nvPicPr>
        <p:blipFill>
          <a:blip r:embed="rId2"/>
          <a:srcRect l="-67241" r="-67241"/>
          <a:stretch>
            <a:fillRect/>
          </a:stretch>
        </p:blipFill>
        <p:spPr>
          <a:xfrm>
            <a:off x="4876800" y="1828800"/>
            <a:ext cx="5791734" cy="346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07082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8392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Getting Started: Choosing an Investigation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6482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Your child needs to be excited about their investigation, guide them to investigate something they are interested in.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Research: Your child needs to gather information to help them develop their investigation</a:t>
            </a:r>
            <a:endParaRPr lang="en-US" dirty="0"/>
          </a:p>
        </p:txBody>
      </p:sp>
      <p:pic>
        <p:nvPicPr>
          <p:cNvPr id="5" name="Picture 4" descr="10874203085_ba899ce84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334000" y="2209800"/>
            <a:ext cx="3671980" cy="24455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71867353"/>
      </p:ext>
    </p:extLst>
  </p:cSld>
  <p:clrMapOvr>
    <a:masterClrMapping/>
  </p:clrMapOvr>
</p:sld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riel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  <a:fontScheme name="Oriel">
    <a:majorFont>
      <a:latin typeface="Century Schoolbook"/>
      <a:ea typeface=""/>
      <a:cs typeface=""/>
      <a:font script="Jpan" typeface="ＭＳ Ｐ明朝"/>
      <a:font script="Hang" typeface="휴먼매직체"/>
      <a:font script="Hans" typeface="华文楷体"/>
      <a:font script="Hant" typeface="新細明體"/>
      <a:font script="Arab" typeface="Times New Roman"/>
      <a:font script="Hebr" typeface="Times New Roman"/>
      <a:font script="Thai" typeface="Kodchiang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entury Schoolbook"/>
      <a:ea typeface=""/>
      <a:cs typeface=""/>
      <a:font script="Jpan" typeface="ＭＳ Ｐ明朝"/>
      <a:font script="Hang" typeface="휴먼매직체"/>
      <a:font script="Hans" typeface="宋体"/>
      <a:font script="Hant" typeface="新細明體"/>
      <a:font script="Arab" typeface="Times New Roman"/>
      <a:font script="Hebr" typeface="Times New Roman"/>
      <a:font script="Thai" typeface="Kodchiang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Oriel">
    <a:fillStyleLst>
      <a:solidFill>
        <a:schemeClr val="phClr"/>
      </a:solidFill>
      <a:gradFill rotWithShape="1">
        <a:gsLst>
          <a:gs pos="0">
            <a:schemeClr val="phClr">
              <a:tint val="35000"/>
              <a:satMod val="260000"/>
            </a:schemeClr>
          </a:gs>
          <a:gs pos="30000">
            <a:schemeClr val="phClr">
              <a:tint val="38000"/>
              <a:satMod val="260000"/>
            </a:schemeClr>
          </a:gs>
          <a:gs pos="75000">
            <a:schemeClr val="phClr">
              <a:tint val="55000"/>
              <a:satMod val="255000"/>
            </a:schemeClr>
          </a:gs>
          <a:gs pos="100000">
            <a:schemeClr val="phClr">
              <a:tint val="70000"/>
              <a:satMod val="255000"/>
            </a:schemeClr>
          </a:gs>
        </a:gsLst>
        <a:path path="circle">
          <a:fillToRect l="5000" t="100000" r="120000" b="10000"/>
        </a:path>
      </a:gradFill>
      <a:gradFill rotWithShape="1">
        <a:gsLst>
          <a:gs pos="0">
            <a:schemeClr val="phClr">
              <a:shade val="63000"/>
              <a:satMod val="165000"/>
            </a:schemeClr>
          </a:gs>
          <a:gs pos="30000">
            <a:schemeClr val="phClr">
              <a:shade val="58000"/>
              <a:satMod val="165000"/>
            </a:schemeClr>
          </a:gs>
          <a:gs pos="75000">
            <a:schemeClr val="phClr">
              <a:shade val="30000"/>
              <a:satMod val="175000"/>
            </a:schemeClr>
          </a:gs>
          <a:gs pos="100000">
            <a:schemeClr val="phClr">
              <a:shade val="15000"/>
              <a:satMod val="175000"/>
            </a:schemeClr>
          </a:gs>
        </a:gsLst>
        <a:path path="circle">
          <a:fillToRect l="5000" t="100000" r="120000" b="10000"/>
        </a:path>
      </a:gradFill>
    </a:fillStyleLst>
    <a:lnStyleLst>
      <a:ln w="12700" cap="flat" cmpd="sng" algn="ctr">
        <a:solidFill>
          <a:schemeClr val="phClr">
            <a:shade val="70000"/>
            <a:satMod val="150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4925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50800" dist="25000" dir="5400000" rotWithShape="0">
            <a:srgbClr val="000000">
              <a:alpha val="40000"/>
            </a:srgbClr>
          </a:outerShdw>
        </a:effectLst>
      </a:effectStyle>
      <a:effectStyle>
        <a:effectLst>
          <a:outerShdw blurRad="50800" dist="20000" dir="5400000" rotWithShape="0">
            <a:srgbClr val="000000">
              <a:alpha val="42000"/>
            </a:srgbClr>
          </a:outerShdw>
        </a:effectLst>
      </a:effectStyle>
      <a:effectStyle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0"/>
          </a:lightRig>
        </a:scene3d>
        <a:sp3d>
          <a:bevelT w="47625" h="69850"/>
          <a:contourClr>
            <a:schemeClr val="lt1"/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58000"/>
              <a:satMod val="125000"/>
            </a:schemeClr>
          </a:gs>
          <a:gs pos="40000">
            <a:schemeClr val="phClr">
              <a:tint val="90000"/>
              <a:shade val="90000"/>
              <a:satMod val="120000"/>
            </a:schemeClr>
          </a:gs>
          <a:gs pos="100000">
            <a:schemeClr val="phClr">
              <a:tint val="50000"/>
            </a:schemeClr>
          </a:gs>
        </a:gsLst>
        <a:lin ang="16200000" scaled="1"/>
      </a:gradFill>
      <a:blipFill>
        <a:blip xmlns:r="http://schemas.openxmlformats.org/officeDocument/2006/relationships" r:embed="rId1">
          <a:duotone>
            <a:schemeClr val="phClr">
              <a:shade val="80000"/>
            </a:schemeClr>
            <a:schemeClr val="phClr">
              <a:tint val="91000"/>
            </a:schemeClr>
          </a:duotone>
        </a:blip>
        <a:tile tx="0" ty="0" sx="40000" sy="50000" flip="y" algn="tl"/>
      </a:blip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6FAEC0E0-4ABC-4077-8922-293239654AB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1282</TotalTime>
  <Words>1059</Words>
  <Application>Microsoft Macintosh PowerPoint</Application>
  <PresentationFormat>On-screen Show (4:3)</PresentationFormat>
  <Paragraphs>133</Paragraphs>
  <Slides>20</Slides>
  <Notes>5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STEM Fair Information  (sample) </vt:lpstr>
      <vt:lpstr>What is STEM?</vt:lpstr>
      <vt:lpstr>Why a STEM Fair?</vt:lpstr>
      <vt:lpstr>Skills used in STEM Fair include:</vt:lpstr>
      <vt:lpstr>Supporting your child with STEM Fair </vt:lpstr>
      <vt:lpstr>Try to ask questions  rather than give answers: </vt:lpstr>
      <vt:lpstr>Sample Guiding Questions:</vt:lpstr>
      <vt:lpstr>Research Plan</vt:lpstr>
      <vt:lpstr>Getting Started: Choosing an Investigation</vt:lpstr>
      <vt:lpstr>Example Question/Problem</vt:lpstr>
      <vt:lpstr>Example Hypotheses </vt:lpstr>
      <vt:lpstr>Putting It Into Action: Procedure</vt:lpstr>
      <vt:lpstr>Variables</vt:lpstr>
      <vt:lpstr>Example Variables for Diaper Question</vt:lpstr>
      <vt:lpstr>Example Variables for  Pant Pocket Problem</vt:lpstr>
      <vt:lpstr>Collecting Data</vt:lpstr>
      <vt:lpstr>Graphing Results:  Communicating Our Data</vt:lpstr>
      <vt:lpstr>Conclusion and Abstract:  Putting It All Together</vt:lpstr>
      <vt:lpstr>Safety and Display</vt:lpstr>
      <vt:lpstr>Pasco County Elementary School S.T.E.M. Fair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Animated_Glowing_Tech</dc:title>
  <dc:creator/>
  <cp:keywords/>
  <dc:description>2010 animated abstract template from Presentationpro.com</dc:description>
  <cp:lastModifiedBy>Seven Springs Elementary</cp:lastModifiedBy>
  <cp:revision>41</cp:revision>
  <cp:lastPrinted>2014-01-28T21:46:52Z</cp:lastPrinted>
  <dcterms:created xsi:type="dcterms:W3CDTF">2014-01-28T21:44:35Z</dcterms:created>
  <dcterms:modified xsi:type="dcterms:W3CDTF">2014-01-28T21:47:22Z</dcterms:modified>
  <cp:category>2010 abstract</cp:category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TC018813529991</vt:lpwstr>
  </property>
</Properties>
</file>