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6" r:id="rId6"/>
    <p:sldId id="265" r:id="rId7"/>
    <p:sldId id="260" r:id="rId8"/>
    <p:sldId id="261" r:id="rId9"/>
    <p:sldId id="268" r:id="rId10"/>
    <p:sldId id="267" r:id="rId11"/>
    <p:sldId id="269" r:id="rId12"/>
    <p:sldId id="263" r:id="rId13"/>
    <p:sldId id="264" r:id="rId14"/>
    <p:sldId id="257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 autoAdjust="0"/>
    <p:restoredTop sz="89969" autoAdjust="0"/>
  </p:normalViewPr>
  <p:slideViewPr>
    <p:cSldViewPr snapToGrid="0">
      <p:cViewPr>
        <p:scale>
          <a:sx n="63" d="100"/>
          <a:sy n="63" d="100"/>
        </p:scale>
        <p:origin x="2520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178D6-616B-FE49-960B-24F790107E68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34579-2707-5441-8FDE-4739B95C2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63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F069F-D8AD-E846-8591-85E3CCE4F2D5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FC3D8-68C5-F448-B974-CF64EC03B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61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FC3D8-68C5-F448-B974-CF64EC03B8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27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FC3D8-68C5-F448-B974-CF64EC03B8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8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3DB-15B6-4B9B-BD98-C596CE291122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770F-4529-4B18-992C-59F8AFD1957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48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3DB-15B6-4B9B-BD98-C596CE291122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770F-4529-4B18-992C-59F8AFD19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0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3DB-15B6-4B9B-BD98-C596CE291122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770F-4529-4B18-992C-59F8AFD19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8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3DB-15B6-4B9B-BD98-C596CE291122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770F-4529-4B18-992C-59F8AFD195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8203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3DB-15B6-4B9B-BD98-C596CE291122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770F-4529-4B18-992C-59F8AFD19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6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3DB-15B6-4B9B-BD98-C596CE291122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770F-4529-4B18-992C-59F8AFD1957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444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3DB-15B6-4B9B-BD98-C596CE291122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770F-4529-4B18-992C-59F8AFD19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09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3DB-15B6-4B9B-BD98-C596CE291122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770F-4529-4B18-992C-59F8AFD19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72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3DB-15B6-4B9B-BD98-C596CE291122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770F-4529-4B18-992C-59F8AFD19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3DB-15B6-4B9B-BD98-C596CE291122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770F-4529-4B18-992C-59F8AFD19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3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3DB-15B6-4B9B-BD98-C596CE291122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770F-4529-4B18-992C-59F8AFD19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5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3DB-15B6-4B9B-BD98-C596CE291122}" type="datetimeFigureOut">
              <a:rPr lang="en-US" smtClean="0"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770F-4529-4B18-992C-59F8AFD19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3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3DB-15B6-4B9B-BD98-C596CE291122}" type="datetimeFigureOut">
              <a:rPr lang="en-US" smtClean="0"/>
              <a:t>9/6/17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770F-4529-4B18-992C-59F8AFD19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6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3DB-15B6-4B9B-BD98-C596CE291122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770F-4529-4B18-992C-59F8AFD19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5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3DB-15B6-4B9B-BD98-C596CE291122}" type="datetimeFigureOut">
              <a:rPr lang="en-US" smtClean="0"/>
              <a:t>9/6/17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770F-4529-4B18-992C-59F8AFD19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0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3DB-15B6-4B9B-BD98-C596CE291122}" type="datetimeFigureOut">
              <a:rPr lang="en-US" smtClean="0"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770F-4529-4B18-992C-59F8AFD19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7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53DB-15B6-4B9B-BD98-C596CE291122}" type="datetimeFigureOut">
              <a:rPr lang="en-US" smtClean="0"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770F-4529-4B18-992C-59F8AFD19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5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03553DB-15B6-4B9B-BD98-C596CE291122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B6770F-4529-4B18-992C-59F8AFD19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00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pqbNwlYp30&amp;feature=youtu.be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105" y="412079"/>
            <a:ext cx="8982174" cy="1913678"/>
          </a:xfrm>
        </p:spPr>
        <p:txBody>
          <a:bodyPr/>
          <a:lstStyle/>
          <a:p>
            <a:pPr algn="ctr"/>
            <a:r>
              <a:rPr lang="en-US" b="1"/>
              <a:t>Welcome </a:t>
            </a:r>
            <a:r>
              <a:rPr lang="en-US" b="1" smtClean="0"/>
              <a:t>to </a:t>
            </a:r>
            <a:r>
              <a:rPr lang="en-US" b="1" dirty="0" smtClean="0"/>
              <a:t>Open </a:t>
            </a:r>
            <a:r>
              <a:rPr lang="en-US" b="1" dirty="0"/>
              <a:t>House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612" y="4669367"/>
            <a:ext cx="6400800" cy="194733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Springs Elementary-Where children are loved, kept safe, and learn at high levels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360C1B-6BBD-48B5-92B6-FF280E78C0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17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29" y="3898612"/>
            <a:ext cx="2959101" cy="271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50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8A79F6D-73BC-4105-9B64-8F728F62A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1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412" y="448732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My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506" y="1955799"/>
            <a:ext cx="8534400" cy="37211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Email address -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How to contact you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etc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9E79275-BB3D-4938-B8EB-E98317B34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" y="4123266"/>
            <a:ext cx="20193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7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17033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4" y="2324100"/>
            <a:ext cx="8534400" cy="361526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Your schedule </a:t>
            </a:r>
            <a:r>
              <a:rPr lang="en-US" dirty="0">
                <a:solidFill>
                  <a:schemeClr val="tx1"/>
                </a:solidFill>
              </a:rPr>
              <a:t>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081816-46ED-4C71-B777-0C0B6D63F2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17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E4562B-11D5-41CC-9EAA-FA877286A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971"/>
            <a:ext cx="12192000" cy="536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7F630B6-E0E3-4824-994A-88C844BA9D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6682"/>
            <a:ext cx="12192000" cy="5379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933CB43-7725-45BC-B57F-2D2241AB17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571"/>
            <a:ext cx="12192000" cy="5367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5A5BD97-DBAD-4887-9FCE-F88E78A3DD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984" y="5005660"/>
            <a:ext cx="2237016" cy="13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6AEB486-3420-4B1A-A814-D0E3F31CA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1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392" y="74794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Classroom Tidbits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344" y="1464128"/>
            <a:ext cx="8534400" cy="361526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Expectations (e.g.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Snack, supplies, ladder system, recess, signed planner, etc</a:t>
            </a:r>
            <a:r>
              <a:rPr lang="en-US" dirty="0" smtClean="0">
                <a:solidFill>
                  <a:schemeClr val="tx1"/>
                </a:solidFill>
              </a:rPr>
              <a:t>.)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Fun facts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A1F858-25F5-4D80-B5D2-72168883ED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58" y="4924572"/>
            <a:ext cx="1290468" cy="855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C2358D-97B1-494A-A4B0-0C5AB9E28C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5" y="5780314"/>
            <a:ext cx="1261362" cy="868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7DDE084-F461-4192-A483-5B91C2CC7D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27" y="5795583"/>
            <a:ext cx="1350488" cy="83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95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0685F5E-90F3-4042-971E-08B11FF1F603}"/>
              </a:ext>
            </a:extLst>
          </p:cNvPr>
          <p:cNvSpPr/>
          <p:nvPr/>
        </p:nvSpPr>
        <p:spPr>
          <a:xfrm>
            <a:off x="965200" y="1720053"/>
            <a:ext cx="102616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Calibri" panose="020F0502020204030204" pitchFamily="34" charset="0"/>
              </a:rPr>
              <a:t>The Superintendent’s </a:t>
            </a:r>
            <a:endParaRPr lang="en-US" sz="54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5400" dirty="0" smtClean="0">
                <a:latin typeface="Calibri" panose="020F0502020204030204" pitchFamily="34" charset="0"/>
              </a:rPr>
              <a:t>Welcome </a:t>
            </a:r>
            <a:r>
              <a:rPr lang="en-US" sz="5400" dirty="0">
                <a:latin typeface="Calibri" panose="020F0502020204030204" pitchFamily="34" charset="0"/>
              </a:rPr>
              <a:t>Back </a:t>
            </a:r>
            <a:endParaRPr lang="en-US" sz="54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5400" dirty="0" smtClean="0">
                <a:latin typeface="Calibri" panose="020F0502020204030204" pitchFamily="34" charset="0"/>
              </a:rPr>
              <a:t>message</a:t>
            </a:r>
            <a:endParaRPr lang="en-US" sz="5400" dirty="0">
              <a:latin typeface="Calibri" panose="020F0502020204030204" pitchFamily="34" charset="0"/>
            </a:endParaRPr>
          </a:p>
          <a:p>
            <a:pPr algn="ctr"/>
            <a:endParaRPr lang="en-US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</a:rPr>
              <a:t> </a:t>
            </a:r>
            <a:r>
              <a:rPr lang="en-US" sz="2400" dirty="0">
                <a:latin typeface="Calibri" panose="020F0502020204030204" pitchFamily="34" charset="0"/>
                <a:hlinkClick r:id="rId2"/>
              </a:rPr>
              <a:t>https://www.youtube.com/watch?v=ZpqbNwlYp30&amp;feature=youtu.be</a:t>
            </a:r>
            <a:endParaRPr lang="en-US" sz="2400" dirty="0">
              <a:latin typeface="Calibri" panose="020F0502020204030204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2E230F-B6B6-47D1-8358-F8E2B0F38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743"/>
            <a:ext cx="12192000" cy="121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1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512" y="359832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6600" u="sng" dirty="0" smtClean="0"/>
              <a:t>Title I Information</a:t>
            </a:r>
            <a:endParaRPr lang="en-US" sz="6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120" y="1866899"/>
            <a:ext cx="8534400" cy="447426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Review our Title I pamphlet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Font typeface="Wingdings" charset="2"/>
              <a:buChar char="§"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Please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sign 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Family Compact </a:t>
            </a:r>
            <a:r>
              <a:rPr lang="mr-IN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   Family involvement is key</a:t>
            </a:r>
          </a:p>
          <a:p>
            <a:pPr>
              <a:buFont typeface="Wingdings" charset="2"/>
              <a:buChar char="§"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Consider becoming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a volunteer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!</a:t>
            </a:r>
          </a:p>
          <a:p>
            <a:pPr>
              <a:buFont typeface="Wingdings" charset="2"/>
              <a:buChar char="§"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Join us September 26 from 6-8 p.m. for our Title I and Math night!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684AF2-4E4B-4D1D-BD1F-72202A4838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12" y="2334867"/>
            <a:ext cx="3033485" cy="242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1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6AEFF01-AAC7-4C38-8C23-FBB1092CE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17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6780A0-2D8E-4B6E-B6BE-1E67513A1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598" y="2981234"/>
            <a:ext cx="3860402" cy="3445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87" y="1103689"/>
            <a:ext cx="1070991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/>
              <a:t>Volunteer Information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06" y="2320888"/>
            <a:ext cx="8579099" cy="387671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Register on our website to be an approved volunteer!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It is quick and easy.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Be approved to volunteer on campus, help on field trips, etc.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Vote on SAC Membership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BF73474-4B22-4535-9E72-DCE57D4C11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357" y="3921124"/>
            <a:ext cx="2818719" cy="2653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472" y="432628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Parent/Teacher Conference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30" y="2612195"/>
            <a:ext cx="8534400" cy="361526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Please sign up for a parent-teacher conference!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chemeClr val="tx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Knowing how your child is progressing and how to assist at home is so important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434975"/>
            <a:ext cx="2428394" cy="20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3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56C411B-5B66-4C6A-A350-C73C305804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70" y="2282675"/>
            <a:ext cx="3771230" cy="3663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112" y="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A few Reminders: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12" y="2053061"/>
            <a:ext cx="10972799" cy="3615267"/>
          </a:xfrm>
        </p:spPr>
        <p:txBody>
          <a:bodyPr>
            <a:noAutofit/>
          </a:bodyPr>
          <a:lstStyle/>
          <a:p>
            <a:pPr marL="457200" indent="-228600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When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visiting campus, 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please sign in the front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office with a photo ID.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228600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Additional family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resources located in the front office</a:t>
            </a:r>
          </a:p>
          <a:p>
            <a:pPr marL="457200" indent="-228600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Join us on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Facebook to see what’s happening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228600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Check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our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school’s website 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228600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Remember, arrival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time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9:25 and tardy is 9:40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228600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Free breakfast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is provided every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morning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228600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If needed, complete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a free and reduced lunch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application</a:t>
            </a:r>
            <a:endParaRPr lang="en-US" sz="3200" dirty="0">
              <a:solidFill>
                <a:schemeClr val="tx1"/>
              </a:solidFill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283968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329" y="112487"/>
            <a:ext cx="1399040" cy="1399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1231216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/>
              <a:t>join us for family events!</a:t>
            </a:r>
            <a:r>
              <a:rPr lang="en-US" sz="6600" dirty="0"/>
              <a:t/>
            </a:r>
            <a:br>
              <a:rPr lang="en-US" sz="6600" dirty="0"/>
            </a:b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See our Title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 information pamphlet</a:t>
            </a:r>
            <a:endParaRPr lang="en-US" sz="6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8907"/>
            <a:ext cx="11702369" cy="917424"/>
          </a:xfrm>
        </p:spPr>
        <p:txBody>
          <a:bodyPr>
            <a:normAutofit/>
          </a:bodyPr>
          <a:lstStyle/>
          <a:p>
            <a:pPr marL="228600" lvl="0" indent="0" algn="ctr">
              <a:buClr>
                <a:prstClr val="white"/>
              </a:buClr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Visit our Book Fair and PTO in the Media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Center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TONIGHT!.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60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647D3314-65CA-4F61-8120-54BE176C4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923551"/>
              </p:ext>
            </p:extLst>
          </p:nvPr>
        </p:nvGraphicFramePr>
        <p:xfrm>
          <a:off x="536713" y="2087217"/>
          <a:ext cx="11165656" cy="9552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9861">
                  <a:extLst>
                    <a:ext uri="{9D8B030D-6E8A-4147-A177-3AD203B41FA5}">
                      <a16:colId xmlns:a16="http://schemas.microsoft.com/office/drawing/2014/main" xmlns="" val="3249929203"/>
                    </a:ext>
                  </a:extLst>
                </a:gridCol>
                <a:gridCol w="2392967">
                  <a:extLst>
                    <a:ext uri="{9D8B030D-6E8A-4147-A177-3AD203B41FA5}">
                      <a16:colId xmlns:a16="http://schemas.microsoft.com/office/drawing/2014/main" xmlns="" val="1216471919"/>
                    </a:ext>
                  </a:extLst>
                </a:gridCol>
                <a:gridCol w="3173525">
                  <a:extLst>
                    <a:ext uri="{9D8B030D-6E8A-4147-A177-3AD203B41FA5}">
                      <a16:colId xmlns:a16="http://schemas.microsoft.com/office/drawing/2014/main" xmlns="" val="1628684471"/>
                    </a:ext>
                  </a:extLst>
                </a:gridCol>
                <a:gridCol w="2409303">
                  <a:extLst>
                    <a:ext uri="{9D8B030D-6E8A-4147-A177-3AD203B41FA5}">
                      <a16:colId xmlns:a16="http://schemas.microsoft.com/office/drawing/2014/main" xmlns="" val="3831649939"/>
                    </a:ext>
                  </a:extLst>
                </a:gridCol>
              </a:tblGrid>
              <a:tr h="417444">
                <a:tc gridSpan="2">
                  <a:txBody>
                    <a:bodyPr/>
                    <a:lstStyle/>
                    <a:p>
                      <a:r>
                        <a:rPr lang="en-US" dirty="0"/>
                        <a:t>Activity                                                     Date/s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    </a:t>
                      </a:r>
                      <a:r>
                        <a:rPr lang="en-US" dirty="0" err="1"/>
                        <a:t>Activiity</a:t>
                      </a:r>
                      <a:r>
                        <a:rPr lang="en-US" dirty="0"/>
                        <a:t>                                                Date/s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3824985"/>
                  </a:ext>
                </a:extLst>
              </a:tr>
              <a:tr h="91349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0" algn="r"/>
                        </a:tabLst>
                      </a:pPr>
                      <a:r>
                        <a:rPr lang="en-US" sz="1800" dirty="0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PTO Bingo 	                                              Title I/Math Night            	                         Reading Night (IRLA)        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0" algn="r"/>
                        </a:tabLst>
                      </a:pPr>
                      <a:r>
                        <a:rPr lang="en-US" sz="1800" dirty="0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 Ribbon Week</a:t>
                      </a:r>
                      <a:r>
                        <a:rPr lang="en-US" sz="1800" b="1" dirty="0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0" algn="r"/>
                        </a:tabLst>
                      </a:pPr>
                      <a:r>
                        <a:rPr lang="en-US" sz="1800" dirty="0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PTO Fall Festival               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0" algn="r"/>
                        </a:tabLst>
                      </a:pPr>
                      <a:r>
                        <a:rPr lang="en-US" sz="1800" dirty="0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Great American Teach-In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0" algn="r"/>
                        </a:tabLst>
                      </a:pPr>
                      <a:r>
                        <a:rPr lang="en-US" sz="1800" dirty="0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STEM Night                     	</a:t>
                      </a:r>
                      <a:endParaRPr lang="en-US" sz="18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6630" algn="r"/>
                        </a:tabLst>
                      </a:pPr>
                      <a:r>
                        <a:rPr lang="en-US" sz="1800" dirty="0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PTO Winter Wonderland &amp; Chorus</a:t>
                      </a:r>
                      <a:endParaRPr lang="en-US" sz="18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" algn="l"/>
                          <a:tab pos="2246630" algn="r"/>
                        </a:tabLst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PTO Movie Night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" algn="l"/>
                          <a:tab pos="2246630" algn="r"/>
                        </a:tabLst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FSA Night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47900" algn="r"/>
                        </a:tabLst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 15, 2017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47900" algn="r"/>
                        </a:tabLst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 26, 2017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47900" algn="r"/>
                        </a:tabLst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October 19, 2017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47900" algn="r"/>
                        </a:tabLst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October 23-27, 2017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47900" algn="r"/>
                        </a:tabLst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October 27, 2017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47900" algn="r"/>
                        </a:tabLst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November 15, 2017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November 30, 2017 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46630" algn="r"/>
                        </a:tabLst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15, 2017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" algn="l"/>
                          <a:tab pos="2246630" algn="r"/>
                        </a:tabLst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January 18, 2018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January 30, 2018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" algn="l"/>
                          <a:tab pos="2246630" algn="r"/>
                        </a:tabLst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PTO Valentine’s Dance 	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" algn="l"/>
                          <a:tab pos="2246630" algn="r"/>
                        </a:tabLst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 Day    	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" algn="l"/>
                          <a:tab pos="2246630" algn="r"/>
                        </a:tabLst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PTO Bingo Night      	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" algn="l"/>
                          <a:tab pos="2246630" algn="r"/>
                        </a:tabLst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Volunteer Breakfast      Intermediate Spring Musical	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" algn="l"/>
                          <a:tab pos="2246630" algn="r"/>
                        </a:tabLst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Primary Spring Musical	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" algn="l"/>
                          <a:tab pos="2246630" algn="r"/>
                        </a:tabLst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Fifth and K Graduations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" algn="l"/>
                          <a:tab pos="2246630" algn="r"/>
                        </a:tabLst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McShark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Nights  	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7160" marR="0" lvl="0" indent="-13716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" algn="l"/>
                          <a:tab pos="2246630" algn="r"/>
                        </a:tabLst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 Advisory Council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February 09, 2018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 15, 2018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" algn="l"/>
                          <a:tab pos="2246630" algn="r"/>
                        </a:tabLst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February 12, 2018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" algn="l"/>
                          <a:tab pos="2246630" algn="r"/>
                        </a:tabLst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10, 2018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10, 2018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15, 2018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" algn="l"/>
                          <a:tab pos="2246630" algn="r"/>
                        </a:tabLst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25, 2018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Monthly</a:t>
                      </a:r>
                    </a:p>
                    <a:p>
                      <a:pPr marL="137160" marR="0" lvl="0" indent="-137160" algn="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" algn="l"/>
                          <a:tab pos="2246630" algn="r"/>
                        </a:tabLst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Monthly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7546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7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51BA92-5793-40DC-9BC0-A9891EC47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17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83E09E-423C-4C5C-A86F-5D936353624D}"/>
              </a:ext>
            </a:extLst>
          </p:cNvPr>
          <p:cNvSpPr txBox="1">
            <a:spLocks/>
          </p:cNvSpPr>
          <p:nvPr/>
        </p:nvSpPr>
        <p:spPr>
          <a:xfrm>
            <a:off x="668773" y="1020664"/>
            <a:ext cx="10854454" cy="12882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b="1" dirty="0" smtClean="0"/>
              <a:t>curriculum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E08471-A654-4AD9-9971-913D0132A79E}"/>
              </a:ext>
            </a:extLst>
          </p:cNvPr>
          <p:cNvSpPr txBox="1">
            <a:spLocks/>
          </p:cNvSpPr>
          <p:nvPr/>
        </p:nvSpPr>
        <p:spPr>
          <a:xfrm>
            <a:off x="529874" y="2112397"/>
            <a:ext cx="10972800" cy="441614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4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MATH</a:t>
            </a:r>
            <a:r>
              <a:rPr lang="en-US" sz="57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84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NIGHT</a:t>
            </a:r>
          </a:p>
          <a:p>
            <a:pPr lvl="1"/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September </a:t>
            </a:r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</a:rPr>
              <a:t>26</a:t>
            </a:r>
            <a:r>
              <a:rPr lang="en-US" sz="44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</a:rPr>
              <a:t> at </a:t>
            </a:r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6:30 </a:t>
            </a:r>
            <a:r>
              <a:rPr lang="mr-IN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</a:t>
            </a:r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8:00 p.m.</a:t>
            </a:r>
          </a:p>
          <a:p>
            <a:pPr lvl="1"/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Free dinner from 6:00-6:30 </a:t>
            </a:r>
            <a:endParaRPr lang="en-US" sz="4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Visit</a:t>
            </a:r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US" sz="4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greatminds.org</a:t>
            </a:r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for more information about Eureka</a:t>
            </a:r>
            <a:endParaRPr lang="en-US" sz="4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endParaRPr lang="en-US" sz="3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8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READING NIGHT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October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19</a:t>
            </a:r>
            <a:r>
              <a:rPr lang="en-US" sz="36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from 6:30 </a:t>
            </a:r>
            <a:r>
              <a:rPr lang="mr-IN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–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8:00 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p.m</a:t>
            </a:r>
            <a:endParaRPr lang="en-US" sz="3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F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ind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out more about IRLA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Ensure your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child is reading for 30 minutes daily.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102B2F-DF2C-402D-B909-746442893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374" y="4113006"/>
            <a:ext cx="20193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2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A67487-03A8-42DC-832F-1305FD9FB1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1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8599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394" y="1216526"/>
            <a:ext cx="9955212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tx1"/>
                </a:solidFill>
              </a:rPr>
              <a:t>For being your child’s </a:t>
            </a:r>
            <a:r>
              <a:rPr lang="en-US" sz="5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en-US" sz="5400" dirty="0">
                <a:solidFill>
                  <a:schemeClr val="tx1"/>
                </a:solidFill>
              </a:rPr>
              <a:t> and </a:t>
            </a:r>
            <a:r>
              <a:rPr lang="en-US" sz="5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Important </a:t>
            </a:r>
            <a:r>
              <a:rPr lang="en-US" sz="5400" dirty="0">
                <a:solidFill>
                  <a:schemeClr val="tx1"/>
                </a:solidFill>
              </a:rPr>
              <a:t>Teacher!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E46492-053A-46C0-86FB-148F7093A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172" y="3874387"/>
            <a:ext cx="5790974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030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6782280105574D857D19E9019EF950" ma:contentTypeVersion="" ma:contentTypeDescription="Create a new document." ma:contentTypeScope="" ma:versionID="320f18ca7a790d4340263ab62064a620">
  <xsd:schema xmlns:xsd="http://www.w3.org/2001/XMLSchema" xmlns:xs="http://www.w3.org/2001/XMLSchema" xmlns:p="http://schemas.microsoft.com/office/2006/metadata/properties" xmlns:ns2="C06C1D86-8D9F-4D5D-A0B9-1EC85DAB55AB" targetNamespace="http://schemas.microsoft.com/office/2006/metadata/properties" ma:root="true" ma:fieldsID="0fcdbe461b096c7984631a9e8280789a" ns2:_="">
    <xsd:import namespace="C06C1D86-8D9F-4D5D-A0B9-1EC85DAB55AB"/>
    <xsd:element name="properties">
      <xsd:complexType>
        <xsd:sequence>
          <xsd:element name="documentManagement">
            <xsd:complexType>
              <xsd:all>
                <xsd:element ref="ns2:OpenInNewWindo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C1D86-8D9F-4D5D-A0B9-1EC85DAB55AB" elementFormDefault="qualified">
    <xsd:import namespace="http://schemas.microsoft.com/office/2006/documentManagement/types"/>
    <xsd:import namespace="http://schemas.microsoft.com/office/infopath/2007/PartnerControls"/>
    <xsd:element name="OpenInNewWindow" ma:index="8" nillable="true" ma:displayName="OpenInNewWindow" ma:default="1" ma:internalName="OpenInNewWindow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enInNewWindow xmlns="C06C1D86-8D9F-4D5D-A0B9-1EC85DAB55AB">true</OpenInNewWindow>
  </documentManagement>
</p:properties>
</file>

<file path=customXml/itemProps1.xml><?xml version="1.0" encoding="utf-8"?>
<ds:datastoreItem xmlns:ds="http://schemas.openxmlformats.org/officeDocument/2006/customXml" ds:itemID="{4D9ABF1D-3B13-4F6E-99BF-917AD98451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6C1D86-8D9F-4D5D-A0B9-1EC85DAB5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EB8D3D-08BD-40AC-BC30-7E61B24C77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57A33C-B499-4425-AA49-F996EB5834C6}">
  <ds:schemaRefs>
    <ds:schemaRef ds:uri="http://purl.org/dc/elements/1.1/"/>
    <ds:schemaRef ds:uri="http://schemas.microsoft.com/office/2006/metadata/properties"/>
    <ds:schemaRef ds:uri="C06C1D86-8D9F-4D5D-A0B9-1EC85DAB55A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313</TotalTime>
  <Words>379</Words>
  <Application>Microsoft Macintosh PowerPoint</Application>
  <PresentationFormat>Widescreen</PresentationFormat>
  <Paragraphs>92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 Narrow</vt:lpstr>
      <vt:lpstr>Calibri</vt:lpstr>
      <vt:lpstr>Century Gothic</vt:lpstr>
      <vt:lpstr>Mangal</vt:lpstr>
      <vt:lpstr>Times New Roman</vt:lpstr>
      <vt:lpstr>wf_segoe-ui_normal</vt:lpstr>
      <vt:lpstr>Wingdings</vt:lpstr>
      <vt:lpstr>Wingdings 3</vt:lpstr>
      <vt:lpstr>Arial</vt:lpstr>
      <vt:lpstr>Slice</vt:lpstr>
      <vt:lpstr>Welcome to Open House</vt:lpstr>
      <vt:lpstr>PowerPoint Presentation</vt:lpstr>
      <vt:lpstr>Title I Information</vt:lpstr>
      <vt:lpstr>Volunteer Information</vt:lpstr>
      <vt:lpstr>Parent/Teacher Conference</vt:lpstr>
      <vt:lpstr>A few Reminders:</vt:lpstr>
      <vt:lpstr>join us for family events! See our Title I information pamphlet</vt:lpstr>
      <vt:lpstr>PowerPoint Presentation</vt:lpstr>
      <vt:lpstr>Thank you!</vt:lpstr>
      <vt:lpstr>My Information</vt:lpstr>
      <vt:lpstr>Schedule</vt:lpstr>
      <vt:lpstr>Classroom Tidbits</vt:lpstr>
    </vt:vector>
  </TitlesOfParts>
  <Company>OCPS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Pinar Elementary’ s  2015-2016 Open House</dc:title>
  <dc:creator>Gardner, Diane E.</dc:creator>
  <cp:lastModifiedBy>Jacquelyn Jean Cannarella</cp:lastModifiedBy>
  <cp:revision>26</cp:revision>
  <cp:lastPrinted>2017-09-06T16:27:37Z</cp:lastPrinted>
  <dcterms:created xsi:type="dcterms:W3CDTF">2015-09-14T16:19:18Z</dcterms:created>
  <dcterms:modified xsi:type="dcterms:W3CDTF">2017-09-06T23:57:37Z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0x0101005B6782280105574D857D19E9019EF950</vt:lpwstr>
  </property>
</Properties>
</file>